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notesMasterIdLst>
    <p:notesMasterId r:id="rId16"/>
  </p:notesMasterIdLst>
  <p:sldIdLst>
    <p:sldId id="344" r:id="rId4"/>
    <p:sldId id="345" r:id="rId5"/>
    <p:sldId id="366" r:id="rId6"/>
    <p:sldId id="281" r:id="rId7"/>
    <p:sldId id="342" r:id="rId8"/>
    <p:sldId id="283" r:id="rId9"/>
    <p:sldId id="286" r:id="rId10"/>
    <p:sldId id="294" r:id="rId11"/>
    <p:sldId id="295" r:id="rId12"/>
    <p:sldId id="301" r:id="rId13"/>
    <p:sldId id="308" r:id="rId14"/>
    <p:sldId id="312" r:id="rId15"/>
    <p:sldId id="316" r:id="rId17"/>
    <p:sldId id="340" r:id="rId18"/>
    <p:sldId id="343" r:id="rId19"/>
    <p:sldId id="364" r:id="rId20"/>
    <p:sldId id="367" r:id="rId21"/>
    <p:sldId id="388" r:id="rId22"/>
    <p:sldId id="389" r:id="rId23"/>
  </p:sldIdLst>
  <p:sldSz cx="12192000" cy="6858000"/>
  <p:notesSz cx="6858000" cy="9144000"/>
  <p:embeddedFontLst>
    <p:embeddedFont>
      <p:font typeface="Calibri" panose="020F0502020204030204" pitchFamily="34" charset="0"/>
      <p:regular r:id="rId27"/>
    </p:embeddedFont>
    <p:embeddedFont>
      <p:font typeface="Hiragino Sans GB W3" panose="020B0300000000000000" charset="-122"/>
      <p:regular r:id="rId28"/>
    </p:embeddedFont>
    <p:embeddedFont>
      <p:font typeface="Hiragino Sans GB W6" panose="020B0300000000000000" charset="-122"/>
      <p:regular r:id="rId29"/>
    </p:embeddedFont>
    <p:embeddedFont>
      <p:font typeface="等线" panose="02010600030101010101" charset="-122"/>
      <p:regular r:id="rId3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564848"/>
    <a:srgbClr val="595959"/>
    <a:srgbClr val="A5E4DC"/>
    <a:srgbClr val="F2EFDE"/>
    <a:srgbClr val="89B999"/>
    <a:srgbClr val="77A7BB"/>
    <a:srgbClr val="CC9999"/>
    <a:srgbClr val="C0504D"/>
    <a:srgbClr val="2BD1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64" autoAdjust="0"/>
    <p:restoredTop sz="94660"/>
  </p:normalViewPr>
  <p:slideViewPr>
    <p:cSldViewPr snapToGrid="0" showGuides="1">
      <p:cViewPr varScale="1">
        <p:scale>
          <a:sx n="120" d="100"/>
          <a:sy n="120" d="100"/>
        </p:scale>
        <p:origin x="184" y="328"/>
      </p:cViewPr>
      <p:guideLst>
        <p:guide orient="horz" pos="21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0" Type="http://schemas.openxmlformats.org/officeDocument/2006/relationships/font" Target="fonts/font4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A4B90-DB37-4566-9815-A42F26E179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91903-BE1B-46DE-8AE0-0E605713B82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但千万不要参考秀米公众号的排版，真的很丑！</a:t>
            </a:r>
            <a:endParaRPr lang="zh-CN" altLang="en-US"/>
          </a:p>
          <a:p>
            <a:r>
              <a:rPr lang="zh-CN" altLang="en-US"/>
              <a:t>概率论，社交实验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这次潮汐音乐节的推文：黑绿配色，很有蹦迪气氛；</a:t>
            </a:r>
            <a:endParaRPr lang="zh-CN" altLang="en-US"/>
          </a:p>
          <a:p>
            <a:r>
              <a:rPr lang="zh-CN" altLang="en-US"/>
              <a:t>像之前流传很广的招生广告的套路，先讲个故事，再说原来男生是浙大的，所以才这么有素质——欢迎报考浙江大学！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隔远，比如说把图片放在两者之间。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仅针对活动</a:t>
            </a:r>
            <a:r>
              <a:rPr lang="en-US" altLang="zh-CN"/>
              <a:t>/</a:t>
            </a:r>
            <a:r>
              <a:rPr lang="zh-CN" altLang="en-US"/>
              <a:t>安利推，剧情向</a:t>
            </a:r>
            <a:r>
              <a:rPr lang="en-US" altLang="zh-CN"/>
              <a:t>/</a:t>
            </a:r>
            <a:r>
              <a:rPr lang="zh-CN" altLang="en-US"/>
              <a:t>走心向不在此列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2F7ED-9AF0-4196-A96A-2BADACDDA87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55536-7221-471B-803F-7EC465EAE7B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coolors.co/7ae7c7-253031-faa916-b2675e-ae76a6" TargetMode="Externa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hyperlink" Target="http://huaban.com/" TargetMode="External"/><Relationship Id="rId1" Type="http://schemas.openxmlformats.org/officeDocument/2006/relationships/hyperlink" Target="https://mp.weixin.qq.com/s/F4FBJrgYSyl59MuE6QPZPQ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mp.weixin.qq.com/s/eWLzG99SxOa_OcFfO_v8xQ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2.xml"/><Relationship Id="rId6" Type="http://schemas.openxmlformats.org/officeDocument/2006/relationships/hyperlink" Target="https://mp.weixin.qq.com/s/CW62hwFSB0Bex3PjXtYqhg" TargetMode="External"/><Relationship Id="rId5" Type="http://schemas.openxmlformats.org/officeDocument/2006/relationships/hyperlink" Target="https://mp.weixin.qq.com/s/Tm0TpVGJ6R6ubu5ETGFdIw" TargetMode="External"/><Relationship Id="rId4" Type="http://schemas.openxmlformats.org/officeDocument/2006/relationships/hyperlink" Target="https://mp.weixin.qq.com/s/gBsxqvjjEbaczvtYTJknMg" TargetMode="External"/><Relationship Id="rId3" Type="http://schemas.openxmlformats.org/officeDocument/2006/relationships/hyperlink" Target="https://mp.weixin.qq.com/s/TWKmAo-8JTbgHv5iPpkx6g" TargetMode="External"/><Relationship Id="rId2" Type="http://schemas.openxmlformats.org/officeDocument/2006/relationships/hyperlink" Target="https://mp.weixin.qq.com/s/TLiyaPm4zWHL8jsW2dqADw" TargetMode="External"/><Relationship Id="rId1" Type="http://schemas.openxmlformats.org/officeDocument/2006/relationships/hyperlink" Target="https://mp.weixin.qq.com/s/JByBAOrnfX6R5sGpP0sHUA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d.xiumi.us/board/v5/4QNwt/278656058" TargetMode="External"/><Relationship Id="rId1" Type="http://schemas.openxmlformats.org/officeDocument/2006/relationships/hyperlink" Target="https://c.xiumi.us/board/v5/55mI4/278785712" TargetMode="Externa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c.xiumi.us/board/v5/55mI4/278785712" TargetMode="External"/><Relationship Id="rId1" Type="http://schemas.openxmlformats.org/officeDocument/2006/relationships/hyperlink" Target="https://b.xiumi.us/board/v5/55VZt/256739511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mp.weixin.qq.com/s/JunFy-Tm2s8FXHLPdb1b7Q" TargetMode="External"/><Relationship Id="rId2" Type="http://schemas.openxmlformats.org/officeDocument/2006/relationships/hyperlink" Target="https://mp.weixin.qq.com/s/PJiNK-L2UmVF1r4FieWHHg" TargetMode="External"/><Relationship Id="rId1" Type="http://schemas.openxmlformats.org/officeDocument/2006/relationships/hyperlink" Target="https://mp.weixin.qq.com/s/-pzbREOA7WsSI1uh0nTdXA" TargetMode="Externa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hyperlink" Target="https://www.easyicon.net/" TargetMode="External"/><Relationship Id="rId2" Type="http://schemas.openxmlformats.org/officeDocument/2006/relationships/hyperlink" Target="https://mp.weixin.qq.com/s/9k3S4V9T0curMcSKuUj9fg" TargetMode="External"/><Relationship Id="rId1" Type="http://schemas.openxmlformats.org/officeDocument/2006/relationships/hyperlink" Target="https://mp.weixin.qq.com/s/gi7_JqLjsiJIl5NcjrVVRw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3"/>
          <p:cNvSpPr txBox="1">
            <a:spLocks noChangeArrowheads="1"/>
          </p:cNvSpPr>
          <p:nvPr/>
        </p:nvSpPr>
        <p:spPr bwMode="auto">
          <a:xfrm>
            <a:off x="2033905" y="2275205"/>
            <a:ext cx="8123555" cy="2306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400" b="1" dirty="0">
                <a:latin typeface="Hiragino Sans GB Bold" charset="0"/>
                <a:ea typeface="Hiragino Sans GB Bold" charset="0"/>
              </a:rPr>
              <a:t>确定推文方向及主题</a:t>
            </a:r>
            <a:r>
              <a:rPr lang="en-US" altLang="zh-CN" sz="2400" b="1" dirty="0">
                <a:latin typeface="Hiragino Sans GB Bold" charset="0"/>
                <a:ea typeface="Hiragino Sans GB Bold" charset="0"/>
              </a:rPr>
              <a:t>→</a:t>
            </a:r>
            <a:r>
              <a:rPr lang="zh-CN" altLang="en-US" sz="2400" b="1" dirty="0">
                <a:latin typeface="Hiragino Sans GB Bold" charset="0"/>
                <a:ea typeface="Hiragino Sans GB Bold" charset="0"/>
                <a:sym typeface="+mn-ea"/>
              </a:rPr>
              <a:t>确定推文内容呈现形式（H5 漫画  纯文字 图文 字体长图  ……）</a:t>
            </a:r>
            <a:r>
              <a:rPr lang="en-US" altLang="zh-CN" sz="2400" b="1" dirty="0">
                <a:latin typeface="Hiragino Sans GB Bold" charset="0"/>
                <a:ea typeface="Hiragino Sans GB Bold" charset="0"/>
                <a:sym typeface="+mn-ea"/>
              </a:rPr>
              <a:t>→</a:t>
            </a:r>
            <a:r>
              <a:rPr lang="zh-CN" altLang="en-US" sz="2400" b="1" dirty="0">
                <a:latin typeface="Hiragino Sans GB Bold" charset="0"/>
                <a:ea typeface="Hiragino Sans GB Bold" charset="0"/>
                <a:sym typeface="+mn-ea"/>
              </a:rPr>
              <a:t>继续细分文案形式（枚举式 叙述式 解谜式 问答式 测评式）</a:t>
            </a:r>
            <a:r>
              <a:rPr lang="en-US" altLang="zh-CN" sz="2400" b="1" dirty="0">
                <a:latin typeface="Hiragino Sans GB Bold" charset="0"/>
                <a:ea typeface="Hiragino Sans GB Bold" charset="0"/>
                <a:sym typeface="+mn-ea"/>
              </a:rPr>
              <a:t>→</a:t>
            </a:r>
            <a:r>
              <a:rPr lang="zh-CN" altLang="en-US" sz="2400" b="1" dirty="0">
                <a:latin typeface="Hiragino Sans GB Bold" charset="0"/>
                <a:ea typeface="Hiragino Sans GB Bold" charset="0"/>
                <a:sym typeface="+mn-ea"/>
              </a:rPr>
              <a:t>确定文案风格（幽默 严肃 走心 暖文 酷酷）</a:t>
            </a:r>
            <a:r>
              <a:rPr lang="en-US" altLang="zh-CN" sz="2400" b="1" dirty="0">
                <a:latin typeface="Hiragino Sans GB Bold" charset="0"/>
                <a:ea typeface="Hiragino Sans GB Bold" charset="0"/>
                <a:sym typeface="+mn-ea"/>
              </a:rPr>
              <a:t>→</a:t>
            </a:r>
            <a:r>
              <a:rPr lang="zh-CN" altLang="en-US" sz="2400" b="1" dirty="0">
                <a:latin typeface="Hiragino Sans GB Bold" charset="0"/>
                <a:ea typeface="Hiragino Sans GB Bold" charset="0"/>
                <a:sym typeface="+mn-ea"/>
              </a:rPr>
              <a:t>写</a:t>
            </a:r>
            <a:endParaRPr lang="zh-CN" altLang="en-US" sz="2400" b="1" dirty="0">
              <a:latin typeface="Hiragino Sans GB Bold" charset="0"/>
              <a:ea typeface="Hiragino Sans GB Bold" charset="0"/>
              <a:sym typeface="+mn-ea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-783916" y="152400"/>
            <a:ext cx="2707965" cy="544656"/>
          </a:xfrm>
          <a:prstGeom prst="round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造字工房悦黑（非商用）纤细体" pitchFamily="50" charset="-122"/>
              <a:ea typeface="造字工房悦黑（非商用）纤细体" pitchFamily="5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9915" y="175260"/>
            <a:ext cx="15621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</a:rPr>
              <a:t>文案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547494" y="1767751"/>
            <a:ext cx="9096482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强调色的使用</a:t>
            </a:r>
            <a:endParaRPr lang="en-US" altLang="zh-CN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色相对比 彩度对比 色调对比 补色对比 面积对比</a:t>
            </a:r>
            <a:endParaRPr lang="en-US" altLang="zh-CN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配色</a:t>
            </a:r>
            <a:endParaRPr lang="en-US" altLang="zh-CN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几种配色方法</a:t>
            </a:r>
            <a:endParaRPr lang="zh-CN" altLang="en-US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783916" y="152400"/>
            <a:ext cx="2707965" cy="544656"/>
            <a:chOff x="-783916" y="152400"/>
            <a:chExt cx="2707965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266883" y="225191"/>
              <a:ext cx="1452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配色：多色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crush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783916" y="152400"/>
            <a:ext cx="2707965" cy="544656"/>
            <a:chOff x="-783916" y="152400"/>
            <a:chExt cx="2707965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655938" y="258846"/>
              <a:ext cx="69762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配色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579587" y="2280986"/>
            <a:ext cx="3031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汉仪润圆-65W" panose="00020600040101010101" pitchFamily="18" charset="-122"/>
                <a:ea typeface="汉仪润圆-65W" panose="00020600040101010101" pitchFamily="18" charset="-122"/>
                <a:hlinkClick r:id="rId1" action="ppaction://hlinkfile"/>
              </a:rPr>
              <a:t>哪里找配色</a:t>
            </a:r>
            <a:endParaRPr lang="zh-CN" altLang="en-US" sz="3200" b="1" dirty="0">
              <a:latin typeface="汉仪润圆-65W" panose="00020600040101010101" pitchFamily="18" charset="-122"/>
              <a:ea typeface="汉仪润圆-65W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022600" y="3787775"/>
            <a:ext cx="6147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u="sng" dirty="0">
                <a:latin typeface="+mj-lt"/>
                <a:ea typeface="汉仪新蒂手札体" panose="02000500000000000000" pitchFamily="2" charset="-122"/>
                <a:sym typeface="+mn-ea"/>
              </a:rPr>
              <a:t>https://coolors.co/7ae7c7-253031-faa916-b2675e-ae76a6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783916" y="152400"/>
            <a:ext cx="2707965" cy="544656"/>
            <a:chOff x="-783916" y="152400"/>
            <a:chExt cx="2707965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655938" y="258846"/>
              <a:ext cx="69762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配图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233170" y="1085215"/>
            <a:ext cx="10195560" cy="4831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边框</a:t>
            </a:r>
            <a:r>
              <a:rPr lang="en-US" altLang="zh-CN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or</a:t>
            </a:r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阴影 ✓（阴影真的很好用！）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复杂的模板 ✕ 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低清晰度    ✕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注意：推送图片大小小于</a:t>
            </a:r>
            <a:r>
              <a:rPr lang="en-US" altLang="zh-CN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2M</a:t>
            </a:r>
            <a:endParaRPr lang="en-US" altLang="zh-CN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endParaRPr lang="en-US" altLang="zh-CN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  <a:hlinkClick r:id="rId1" action="ppaction://hlinkfile"/>
              </a:rPr>
              <a:t>边框</a:t>
            </a:r>
            <a:r>
              <a:rPr lang="en-US" altLang="zh-CN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  <a:hlinkClick r:id="rId1" action="ppaction://hlinkfile"/>
              </a:rPr>
              <a:t>/</a:t>
            </a:r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  <a:hlinkClick r:id="rId1" action="ppaction://hlinkfile"/>
              </a:rPr>
              <a:t>阴影的添加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（公众号：秀米</a:t>
            </a:r>
            <a:r>
              <a:rPr lang="en-US" altLang="zh-CN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XIUMI</a:t>
            </a:r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）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或寻找相对简洁的已有模板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图片寻找：</a:t>
            </a:r>
            <a:r>
              <a:rPr lang="en-US" altLang="zh-CN" sz="2800" dirty="0">
                <a:latin typeface="+mj-ea"/>
                <a:ea typeface="+mj-ea"/>
                <a:cs typeface="FZQingKeBenYueSongS-R-GB"/>
                <a:sym typeface="+mn-ea"/>
                <a:hlinkClick r:id="rId2"/>
              </a:rPr>
              <a:t>http://huaban.com/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3000">
        <p15:prstTrans prst="curtains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783916" y="152400"/>
            <a:ext cx="2707965" cy="544656"/>
            <a:chOff x="-783916" y="152400"/>
            <a:chExt cx="2707965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655938" y="258846"/>
              <a:ext cx="69762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配图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671320" y="1054735"/>
            <a:ext cx="8849360" cy="2430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表情包的使用：可能锦上添花，也可能很尴尬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（考虑文风以及与文案的贴合程度）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</a:rPr>
              <a:t>emoji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的使用：活泼</a:t>
            </a:r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</a:rPr>
              <a:t>+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精致，超好用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  <a:hlinkClick r:id="rId1" action="ppaction://hlinkfile"/>
              </a:rPr>
              <a:t>App4U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hlinkClick r:id="rId1" action="ppaction://hlinkfile"/>
              </a:rPr>
              <a:t>｜如何优雅地交作业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671320" y="3484880"/>
            <a:ext cx="23488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emoji+</a:t>
            </a:r>
            <a:r>
              <a:rPr lang="zh-CN" altLang="en-US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阴影，有奇效</a:t>
            </a:r>
            <a:endParaRPr lang="zh-CN" altLang="en-US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783916" y="152400"/>
            <a:ext cx="2707965" cy="544656"/>
            <a:chOff x="-783916" y="152400"/>
            <a:chExt cx="2707965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655938" y="258846"/>
              <a:ext cx="69762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配图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369695" y="2614295"/>
            <a:ext cx="945324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封面图简单设计：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低饱和度背景色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+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小图标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/emoji/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对话框…小但精致的东西</a:t>
            </a:r>
            <a:endParaRPr lang="en-US" altLang="zh-CN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endParaRPr lang="en-US" altLang="zh-CN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sz="2000" dirty="0">
                <a:latin typeface="Hiragino Sans GB W3" panose="020B0300000000000000" charset="-122"/>
                <a:ea typeface="Hiragino Sans GB W3" panose="020B0300000000000000" charset="-122"/>
              </a:rPr>
              <a:t>封面图：尺寸为 900*500。</a:t>
            </a:r>
            <a:endParaRPr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783916" y="152400"/>
            <a:ext cx="2707965" cy="544656"/>
            <a:chOff x="-783916" y="152400"/>
            <a:chExt cx="2707965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659313" y="258846"/>
              <a:ext cx="690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其他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369695" y="697230"/>
            <a:ext cx="9453245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不会的操作</a:t>
            </a:r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</a:rPr>
              <a:t>→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秀米公众号搜索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排版审核：</a:t>
            </a:r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</a:rPr>
              <a:t>Android+iOS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参考别人的推文思路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zh-CN" altLang="en-US" sz="2000" b="1" dirty="0">
                <a:latin typeface="Hiragino Sans GB W6" panose="020B0300000000000000" charset="-122"/>
                <a:ea typeface="Hiragino Sans GB W6" panose="020B0300000000000000" charset="-122"/>
              </a:rPr>
              <a:t>局部气候调查组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Hiragino Sans GB W3" panose="020B0300000000000000" charset="-122"/>
                <a:ea typeface="Hiragino Sans GB W3" panose="020B0300000000000000" charset="-122"/>
              </a:rPr>
              <a:t>（科普向，文案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Hiragino Sans GB W3" panose="020B0300000000000000" charset="-122"/>
                <a:ea typeface="Hiragino Sans GB W3" panose="020B0300000000000000" charset="-122"/>
              </a:rPr>
              <a:t>/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Hiragino Sans GB W3" panose="020B0300000000000000" charset="-122"/>
                <a:ea typeface="Hiragino Sans GB W3" panose="020B0300000000000000" charset="-122"/>
              </a:rPr>
              <a:t>思路）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zh-CN" altLang="en-US" sz="2000" b="1" dirty="0">
                <a:latin typeface="Hiragino Sans GB W6" panose="020B0300000000000000" charset="-122"/>
                <a:ea typeface="Hiragino Sans GB W6" panose="020B0300000000000000" charset="-122"/>
              </a:rPr>
              <a:t>深夜发媸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Hiragino Sans GB W3" panose="020B0300000000000000" charset="-122"/>
                <a:ea typeface="Hiragino Sans GB W3" panose="020B0300000000000000" charset="-122"/>
              </a:rPr>
              <a:t>（安利向，文案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Hiragino Sans GB W3" panose="020B0300000000000000" charset="-122"/>
                <a:ea typeface="Hiragino Sans GB W3" panose="020B0300000000000000" charset="-122"/>
              </a:rPr>
              <a:t>/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Hiragino Sans GB W3" panose="020B0300000000000000" charset="-122"/>
                <a:ea typeface="Hiragino Sans GB W3" panose="020B0300000000000000" charset="-122"/>
              </a:rPr>
              <a:t>排版都可以参考）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Hiragino Sans GB W3" panose="020B0300000000000000" charset="-122"/>
                <a:ea typeface="Hiragino Sans GB W3" panose="020B0300000000000000" charset="-122"/>
              </a:rPr>
              <a:t>	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Hiragino Sans GB W3" panose="020B0300000000000000" charset="-122"/>
                <a:ea typeface="Hiragino Sans GB W3" panose="020B0300000000000000" charset="-122"/>
                <a:hlinkClick r:id="rId1" action="ppaction://hlinkfile"/>
              </a:rPr>
              <a:t>好物安利｜有哪个美妆品牌便宜又好用，每一款都让人想无限回购？</a:t>
            </a:r>
            <a:endParaRPr lang="en-US" altLang="zh-CN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zh-CN" altLang="en-US" sz="2000" b="1" dirty="0">
                <a:latin typeface="Hiragino Sans GB W6" panose="020B0300000000000000" charset="-122"/>
                <a:ea typeface="Hiragino Sans GB W6" panose="020B0300000000000000" charset="-122"/>
                <a:cs typeface="Hiragino Sans GB W6" panose="020B0300000000000000" charset="-122"/>
              </a:rPr>
              <a:t>我要</a:t>
            </a:r>
            <a:r>
              <a:rPr lang="en-US" altLang="zh-CN" sz="2000" b="1" dirty="0">
                <a:latin typeface="Hiragino Sans GB W6" panose="020B0300000000000000" charset="-122"/>
                <a:ea typeface="Hiragino Sans GB W6" panose="020B0300000000000000" charset="-122"/>
                <a:cs typeface="Hiragino Sans GB W6" panose="020B0300000000000000" charset="-122"/>
              </a:rPr>
              <a:t>WhatYouNeed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、</a:t>
            </a:r>
            <a:r>
              <a:rPr lang="zh-CN" altLang="en-US" sz="2000" b="1" dirty="0">
                <a:latin typeface="Hiragino Sans GB W6" panose="020B0300000000000000" charset="-122"/>
                <a:ea typeface="Hiragino Sans GB W6" panose="020B0300000000000000" charset="-122"/>
                <a:sym typeface="+mn-ea"/>
              </a:rPr>
              <a:t>概率论</a:t>
            </a:r>
            <a:r>
              <a:rPr lang="zh-CN" altLang="en-US" sz="2000" dirty="0">
                <a:solidFill>
                  <a:schemeClr val="accent1">
                    <a:lumMod val="75000"/>
                  </a:schemeClr>
                </a:solidFill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（活动推文可以参考）</a:t>
            </a:r>
            <a:endParaRPr lang="en-US" altLang="zh-CN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	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hlinkClick r:id="rId2" action="ppaction://hlinkfile"/>
              </a:rPr>
              <a:t>活动推荐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  <a:hlinkClick r:id="rId2" action="ppaction://hlinkfile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hlinkClick r:id="rId2" action="ppaction://hlinkfile"/>
              </a:rPr>
              <a:t>成都｜给周末一个沸腾的机会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</a:rPr>
              <a:t>	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hlinkClick r:id="rId3" action="ppaction://hlinkfile"/>
              </a:rPr>
              <a:t>活动推荐｜这次万圣节，让我们出门搞个大的。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</a:rPr>
              <a:t>	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hlinkClick r:id="rId4" action="ppaction://hlinkfile"/>
              </a:rPr>
              <a:t>【一周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  <a:hlinkClick r:id="rId4" action="ppaction://hlinkfile"/>
              </a:rPr>
              <a:t>CP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hlinkClick r:id="rId4" action="ppaction://hlinkfile"/>
              </a:rPr>
              <a:t>】嘿，来场春日限时恋爱吧！</a:t>
            </a:r>
            <a:endParaRPr lang="en-US" altLang="zh-CN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en-US" altLang="zh-CN" sz="2000" b="1" dirty="0">
                <a:latin typeface="Hiragino Sans GB W6" panose="020B0300000000000000" charset="-122"/>
                <a:ea typeface="Hiragino Sans GB W6" panose="020B0300000000000000" charset="-122"/>
                <a:cs typeface="Hiragino Sans GB W6" panose="020B0300000000000000" charset="-122"/>
              </a:rPr>
              <a:t>GQ</a:t>
            </a:r>
            <a:r>
              <a:rPr lang="zh-CN" altLang="en-US" sz="2000" b="1" dirty="0">
                <a:latin typeface="Hiragino Sans GB W6" panose="020B0300000000000000" charset="-122"/>
                <a:ea typeface="Hiragino Sans GB W6" panose="020B0300000000000000" charset="-122"/>
                <a:cs typeface="Hiragino Sans GB W6" panose="020B0300000000000000" charset="-122"/>
              </a:rPr>
              <a:t>实验室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、</a:t>
            </a:r>
            <a:r>
              <a:rPr lang="en-US" altLang="zh-CN" sz="2000" b="1" dirty="0">
                <a:latin typeface="Hiragino Sans GB W6" panose="020B0300000000000000" charset="-122"/>
                <a:ea typeface="Hiragino Sans GB W6" panose="020B0300000000000000" charset="-122"/>
                <a:sym typeface="+mn-ea"/>
              </a:rPr>
              <a:t>KnowYourself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、</a:t>
            </a:r>
            <a:r>
              <a:rPr lang="zh-CN" altLang="en-US" sz="2000" b="1" dirty="0">
                <a:latin typeface="Hiragino Sans GB W6" panose="020B0300000000000000" charset="-122"/>
                <a:ea typeface="Hiragino Sans GB W6" panose="020B0300000000000000" charset="-122"/>
              </a:rPr>
              <a:t>不颓废青年、</a:t>
            </a:r>
            <a:r>
              <a:rPr lang="en-US" altLang="zh-CN" sz="2000" b="1" dirty="0">
                <a:latin typeface="Hiragino Sans GB W6" panose="020B0300000000000000" charset="-122"/>
                <a:ea typeface="Hiragino Sans GB W6" panose="020B0300000000000000" charset="-122"/>
              </a:rPr>
              <a:t>Voicer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zh-CN" altLang="en-US" sz="2000" b="1" dirty="0">
                <a:latin typeface="Hiragino Sans GB W6" panose="020B0300000000000000" charset="-122"/>
                <a:ea typeface="Hiragino Sans GB W6" panose="020B0300000000000000" charset="-122"/>
              </a:rPr>
              <a:t>求是潮</a:t>
            </a:r>
            <a:endParaRPr lang="zh-CN" altLang="en-US" sz="2000" b="1" dirty="0">
              <a:latin typeface="Hiragino Sans GB W6" panose="020B0300000000000000" charset="-122"/>
              <a:ea typeface="Hiragino Sans GB W6" panose="020B0300000000000000" charset="-122"/>
            </a:endParaRPr>
          </a:p>
          <a:p>
            <a:pPr algn="l"/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征集推文：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  <a:hlinkClick r:id="rId5" action="ppaction://hlinkfile"/>
              </a:rPr>
              <a:t>与室友共处的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  <a:hlinkClick r:id="rId5" action="ppaction://hlinkfile"/>
              </a:rPr>
              <a:t>10000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  <a:hlinkClick r:id="rId5" action="ppaction://hlinkfile"/>
              </a:rPr>
              <a:t>个小时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   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hlinkClick r:id="rId6" action="ppaction://hlinkfile"/>
              </a:rPr>
              <a:t>你好，我们重新认识一下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活动推文：搜索“潮汐”“记者节”“网络文化节”等关键词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	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（过于古早的就别参考了）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……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/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26160"/>
            <a:ext cx="10515600" cy="35960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推文风格：依据活动性质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>
                <a:latin typeface="Hiragino Sans GB W3" panose="020B0300000000000000" charset="-122"/>
                <a:ea typeface="Hiragino Sans GB W3" panose="020B0300000000000000" charset="-122"/>
              </a:rPr>
              <a:t>	</a:t>
            </a:r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学术类、名人讲座：正经优雅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>
                <a:latin typeface="Hiragino Sans GB W3" panose="020B0300000000000000" charset="-122"/>
                <a:ea typeface="Hiragino Sans GB W3" panose="020B0300000000000000" charset="-122"/>
              </a:rPr>
              <a:t>	</a:t>
            </a:r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娱乐性质如观影会、音乐节：轻松活泼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造势的推文数量根据活动规模决定，少则两三篇，多则五六篇，文案风格最好统一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注：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>
                <a:latin typeface="Hiragino Sans GB W3" panose="020B0300000000000000" charset="-122"/>
                <a:ea typeface="Hiragino Sans GB W3" panose="020B0300000000000000" charset="-122"/>
              </a:rPr>
              <a:t>1.</a:t>
            </a:r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需要抢票的活动一般需要出抢票指南，此类推文应直截了当，使读者迅速掌握重要信息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>
                <a:latin typeface="Hiragino Sans GB W3" panose="020B0300000000000000" charset="-122"/>
                <a:ea typeface="Hiragino Sans GB W3" panose="020B0300000000000000" charset="-122"/>
              </a:rPr>
              <a:t>2.</a:t>
            </a:r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活动基本信息必须高亮，即使正文已经提及，结尾也可以再强调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>
                <a:latin typeface="Hiragino Sans GB W3" panose="020B0300000000000000" charset="-122"/>
                <a:ea typeface="Hiragino Sans GB W3" panose="020B0300000000000000" charset="-122"/>
              </a:rPr>
              <a:t>3.</a:t>
            </a:r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预热推主要目的是给人以深刻印象，套路也可以（前面讲故事后面打广告之类）；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正式推则一般以给出活动基本信息为主要目的，务必注意重要信息的传达是否直接明确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38200" y="434975"/>
            <a:ext cx="19043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</a:rPr>
              <a:t>活动推文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8200" y="4622165"/>
            <a:ext cx="3786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安利推文（</a:t>
            </a:r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</a:rPr>
              <a:t>App4U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）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38200" y="5076825"/>
            <a:ext cx="88620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风格上平易近人，活泼一些也可以；尽可能去专业化，复杂操作简单描述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配色也可以不要太性冷淡风；</a:t>
            </a:r>
            <a:r>
              <a:rPr lang="en-US" altLang="zh-CN" sz="2000">
                <a:latin typeface="Hiragino Sans GB W3" panose="020B0300000000000000" charset="-122"/>
                <a:ea typeface="Hiragino Sans GB W3" panose="020B0300000000000000" charset="-122"/>
              </a:rPr>
              <a:t>emoji</a:t>
            </a:r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等可爱元素、强调色的使用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  <a:p>
            <a:r>
              <a:rPr lang="zh-CN" altLang="en-US" sz="2000">
                <a:latin typeface="Hiragino Sans GB W3" panose="020B0300000000000000" charset="-122"/>
                <a:ea typeface="Hiragino Sans GB W3" panose="020B0300000000000000" charset="-122"/>
              </a:rPr>
              <a:t>不要杂乱</a:t>
            </a:r>
            <a:endParaRPr lang="zh-CN" altLang="en-US" sz="200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0240" y="1048385"/>
            <a:ext cx="10890885" cy="476123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hlinkClick r:id="rId1" action="ppaction://hlinkfile"/>
              </a:rPr>
              <a:t>趣链科技推广示例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  <a:hlinkClick r:id="rId2" action="ppaction://hlinkfile"/>
              </a:rPr>
              <a:t>一封来自浙大校友、一加科技创始人兼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  <a:hlinkClick r:id="rId2" action="ppaction://hlinkfile"/>
              </a:rPr>
              <a:t>CEO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  <a:hlinkClick r:id="rId2" action="ppaction://hlinkfile"/>
              </a:rPr>
              <a:t>刘作虎的邀请函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 （标题✓定语可以精简一点 斜体✓）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  <a:hlinkClick r:id="rId1" action="ppaction://hlinkfile"/>
            </a:endParaRPr>
          </a:p>
          <a:p>
            <a:pPr marL="0" indent="0"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简洁✓端庄✓标注重点✓图片边框阴影✓正文格式✓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稍显单调，可以考虑增加一种强调色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两种分段格式（首行缩进和中间对齐）之间可以考虑隔得远一点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图片上下、标题和正文之间最好各空一行，否则会有点挤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文字底色可以考虑两端加空格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如果采用左侧对齐的分段格式，可以考虑用右侧对齐的格式呼应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最后海报的模板有点多余（让海报本身显小了，重要信息传达不够明显）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正文和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banner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之间其实不需要用分割线，有割裂感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标题模板可以考虑换一个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活动重点信息可以更显眼一点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729615"/>
            <a:ext cx="10515600" cy="5398770"/>
          </a:xfrm>
        </p:spPr>
        <p:txBody>
          <a:bodyPr>
            <a:normAutofit fontScale="97500" lnSpcReduction="10000"/>
          </a:bodyPr>
          <a:lstStyle/>
          <a:p>
            <a:pPr marL="0" indent="0"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hlinkClick r:id="rId1" action="ppaction://hlinkfile"/>
              </a:rPr>
              <a:t>如何「优雅」地编辑文本？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  <a:hlinkClick r:id="rId2" action="ppaction://hlinkfile"/>
            </a:endParaRPr>
          </a:p>
          <a:p>
            <a:pPr marL="0" indent="0"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标题✓场景引入✓配色简洁✓标注重点✓图片边框阴影✓小标题✓文案活泼✓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·banner</a:t>
            </a:r>
            <a:endParaRPr lang="en-US" altLang="zh-CN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正文字色过浅，加上点状背景，阅读会有点吃力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页边距不等，留出的空白可以多一些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强调色最好从一而终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图片上下最好各空一行，否则会有点挤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文字底色可以考虑两端加空格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如果采用左侧对齐的分段格式，可以考虑用右侧对齐的格式呼应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“点击图片有惊喜”没有加红的必要，只有一处的红色会显突兀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en-US" altLang="zh-CN" sz="2000" dirty="0" err="1">
                <a:latin typeface="Hiragino Sans GB W3" panose="020B0300000000000000" charset="-122"/>
                <a:ea typeface="Hiragino Sans GB W3" panose="020B0300000000000000" charset="-122"/>
              </a:rPr>
              <a:t>svg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图片，进阶操作✓图片下半部空白过多，布局略失衡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小标题最好居中，或者一左一右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蓝色箭头不是特别好看，可以考虑替换为👇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·app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的截图如果可以的话，最好也考虑到和整篇推文的适配性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54330"/>
            <a:ext cx="10515600" cy="6014085"/>
          </a:xfrm>
        </p:spPr>
        <p:txBody>
          <a:bodyPr>
            <a:normAutofit fontScale="90000"/>
          </a:bodyPr>
          <a:lstStyle/>
          <a:p>
            <a:pPr marL="0" indent="0" fontAlgn="auto">
              <a:lnSpc>
                <a:spcPts val="2000"/>
              </a:lnSpc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文案特辑：设计风格一直在迭代，但永远有一个位置属于中国风。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介绍细致✓语言优美✓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可以考虑更活泼一点，尽量以向朋友安利而不是向陌生人介绍的语气组织语言，把自己的定位和读者放在一起。减少二三人称，用场景叙述而非议论会显得更平易近人。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e.g.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「</a:t>
            </a:r>
            <a:r>
              <a:rPr lang="en-US" altLang="zh-CN" sz="2000" dirty="0" err="1">
                <a:latin typeface="Hiragino Sans GB W3" panose="020B0300000000000000" charset="-122"/>
                <a:ea typeface="Hiragino Sans GB W3" panose="020B0300000000000000" charset="-122"/>
              </a:rPr>
              <a:t>也希望这种极简的风格能给面临众多ddl的学子们带来身心上的放松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」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→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「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DDL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压身？不如在极简的中国风里松一口气。」（场景化、去“学子们”这种有距离感的称谓）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·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大段文字可以考虑拆分。科普或安利向推文的读者是不够耐心的。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「你还在为喜欢诗词却不能充分利用闲暇时光欣赏，又或是喜欢中国传统乐器而找不到好听的歌单而感到烦恼吗？这款APP不仅提供了随机推送的诗词、也提供了对诗词和文章分类详尽的文库板块，更是能找到一个个精心挑选过的传统乐器歌单。让你在丝竹声和书香气中，邂逅最美的自己。」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→</a:t>
            </a:r>
            <a:endParaRPr lang="en-US" altLang="zh-CN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「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喜欢诗词却不能充分利用闲暇时光欣赏？」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  <a:sym typeface="+mn-ea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「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喜欢中国传统乐器却找不到好听的歌？」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  <a:sym typeface="+mn-ea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「在这款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APP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——」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  <a:sym typeface="+mn-ea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「随机推送的诗词✓」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「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对诗词和文章分类详尽的文库✓」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  <a:sym typeface="+mn-ea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「精心挑选的传统乐器歌单✓」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  <a:sym typeface="+mn-ea"/>
            </a:endParaRPr>
          </a:p>
          <a:p>
            <a:pPr marL="0" indent="0" fontAlgn="auto">
              <a:lnSpc>
                <a:spcPts val="2000"/>
              </a:lnSpc>
              <a:buNone/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「来丝竹声和书香气里，邂逅最美的自己」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29045" y="4004310"/>
            <a:ext cx="423100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写推文≠写作文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碎片化写作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r>
              <a:rPr lang="zh-CN" altLang="en-US" sz="280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可读性</a:t>
            </a:r>
            <a:endParaRPr lang="zh-CN" altLang="en-US" sz="280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53490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zh-CN" altLang="en-US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>
                <a:latin typeface="Hiragino Sans GB W3" panose="020B0300000000000000" charset="-122"/>
                <a:ea typeface="Hiragino Sans GB W3" panose="020B0300000000000000" charset="-122"/>
              </a:rPr>
              <a:t>分条列举：清爽；适合短而可爱的、来自多人的句子（如征集推）</a:t>
            </a:r>
            <a:endParaRPr lang="zh-CN" altLang="en-US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>
                <a:latin typeface="Hiragino Sans GB W3" panose="020B0300000000000000" charset="-122"/>
                <a:ea typeface="Hiragino Sans GB W3" panose="020B0300000000000000" charset="-122"/>
              </a:rPr>
              <a:t>单角色叙述</a:t>
            </a:r>
            <a:r>
              <a:rPr lang="en-US" altLang="zh-CN">
                <a:latin typeface="Hiragino Sans GB W3" panose="020B0300000000000000" charset="-122"/>
                <a:ea typeface="Hiragino Sans GB W3" panose="020B0300000000000000" charset="-122"/>
              </a:rPr>
              <a:t>/</a:t>
            </a:r>
            <a:r>
              <a:rPr lang="zh-CN" altLang="en-US">
                <a:latin typeface="Hiragino Sans GB W3" panose="020B0300000000000000" charset="-122"/>
                <a:ea typeface="Hiragino Sans GB W3" panose="020B0300000000000000" charset="-122"/>
              </a:rPr>
              <a:t>多角色叙述：走心；共鸣</a:t>
            </a:r>
            <a:endParaRPr lang="zh-CN" altLang="en-US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>
                <a:latin typeface="Hiragino Sans GB W3" panose="020B0300000000000000" charset="-122"/>
                <a:ea typeface="Hiragino Sans GB W3" panose="020B0300000000000000" charset="-122"/>
              </a:rPr>
              <a:t>问答：密集的信息输出；测评类；气氛调节</a:t>
            </a:r>
            <a:endParaRPr lang="zh-CN" altLang="en-US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>
                <a:latin typeface="Hiragino Sans GB W3" panose="020B0300000000000000" charset="-122"/>
                <a:ea typeface="Hiragino Sans GB W3" panose="020B0300000000000000" charset="-122"/>
              </a:rPr>
              <a:t>解谜：趣味性强；简单；短；玩梗大众</a:t>
            </a:r>
            <a:endParaRPr lang="zh-CN" altLang="en-US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>
                <a:latin typeface="Hiragino Sans GB W3" panose="020B0300000000000000" charset="-122"/>
                <a:ea typeface="Hiragino Sans GB W3" panose="020B0300000000000000" charset="-122"/>
              </a:rPr>
              <a:t>对话：阅读轻松；制作简单；玩梗大众（考虑到口语化，别太尴尬）</a:t>
            </a:r>
            <a:endParaRPr lang="zh-CN" altLang="en-US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 b="1">
                <a:latin typeface="Hiragino Sans GB W6" panose="020B0300000000000000" charset="-122"/>
                <a:ea typeface="Hiragino Sans GB W6" panose="020B0300000000000000" charset="-122"/>
                <a:cs typeface="Hiragino Sans GB W6" panose="020B0300000000000000" charset="-122"/>
              </a:rPr>
              <a:t>拒绝低龄化，可爱≠幼稚</a:t>
            </a:r>
            <a:endParaRPr lang="zh-CN" altLang="en-US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>
                <a:latin typeface="Hiragino Sans GB W3" panose="020B0300000000000000" charset="-122"/>
                <a:ea typeface="Hiragino Sans GB W3" panose="020B0300000000000000" charset="-122"/>
              </a:rPr>
              <a:t>文案还靠平时积累，辗转反侧的时候多看点推文</a:t>
            </a:r>
            <a:r>
              <a:rPr lang="en-US" altLang="zh-CN">
                <a:latin typeface="Hiragino Sans GB W3" panose="020B0300000000000000" charset="-122"/>
                <a:ea typeface="Hiragino Sans GB W3" panose="020B0300000000000000" charset="-122"/>
              </a:rPr>
              <a:t>8 </a:t>
            </a:r>
            <a:r>
              <a:rPr lang="zh-CN" altLang="en-US">
                <a:latin typeface="Hiragino Sans GB W3" panose="020B0300000000000000" charset="-122"/>
                <a:ea typeface="Hiragino Sans GB W3" panose="020B0300000000000000" charset="-122"/>
              </a:rPr>
              <a:t>️</a:t>
            </a:r>
            <a:r>
              <a:rPr lang="en-US" altLang="zh-CN">
                <a:latin typeface="Hiragino Sans GB W3" panose="020B0300000000000000" charset="-122"/>
                <a:ea typeface="Hiragino Sans GB W3" panose="020B0300000000000000" charset="-122"/>
              </a:rPr>
              <a:t> &gt;3&lt;</a:t>
            </a:r>
            <a:endParaRPr lang="zh-CN" altLang="en-US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783916" y="152400"/>
            <a:ext cx="2707965" cy="544656"/>
            <a:chOff x="-783916" y="152400"/>
            <a:chExt cx="2707965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27183" y="225191"/>
              <a:ext cx="1706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正文：纯文字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5349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直截了当型</a:t>
            </a:r>
            <a:endParaRPr lang="zh-CN" altLang="en-US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蹭热点型：化用时事、流行语等 </a:t>
            </a:r>
            <a:r>
              <a:rPr lang="en-US" altLang="zh-CN" dirty="0">
                <a:latin typeface="Hiragino Sans GB W3" panose="020B0300000000000000" charset="-122"/>
                <a:ea typeface="Hiragino Sans GB W3" panose="020B0300000000000000" charset="-122"/>
              </a:rPr>
              <a:t>e.g.</a:t>
            </a: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《纯路人，杭州现在是哈尔滨吗？》</a:t>
            </a:r>
            <a:r>
              <a:rPr lang="en-US" altLang="zh-CN" dirty="0">
                <a:latin typeface="Hiragino Sans GB W3" panose="020B0300000000000000" charset="-122"/>
                <a:ea typeface="Hiragino Sans GB W3" panose="020B0300000000000000" charset="-122"/>
              </a:rPr>
              <a:t>《</a:t>
            </a: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开包验身份，今天我预言家</a:t>
            </a:r>
            <a:r>
              <a:rPr lang="en-US" altLang="zh-CN" dirty="0">
                <a:latin typeface="Hiragino Sans GB W3" panose="020B0300000000000000" charset="-122"/>
                <a:ea typeface="Hiragino Sans GB W3" panose="020B0300000000000000" charset="-122"/>
              </a:rPr>
              <a:t>》</a:t>
            </a:r>
            <a:endParaRPr lang="zh-CN" altLang="en-US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文艺型：化用歌词</a:t>
            </a:r>
            <a:r>
              <a:rPr lang="en-US" altLang="zh-CN" dirty="0">
                <a:latin typeface="Hiragino Sans GB W3" panose="020B0300000000000000" charset="-122"/>
                <a:ea typeface="Hiragino Sans GB W3" panose="020B0300000000000000" charset="-122"/>
              </a:rPr>
              <a:t>/</a:t>
            </a: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书名</a:t>
            </a:r>
            <a:r>
              <a:rPr lang="en-US" altLang="zh-CN" dirty="0">
                <a:latin typeface="Hiragino Sans GB W3" panose="020B0300000000000000" charset="-122"/>
                <a:ea typeface="Hiragino Sans GB W3" panose="020B0300000000000000" charset="-122"/>
              </a:rPr>
              <a:t>/</a:t>
            </a: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名言</a:t>
            </a:r>
            <a:endParaRPr lang="zh-CN" altLang="en-US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Hiragino Sans GB W3" panose="020B0300000000000000" charset="-122"/>
                <a:ea typeface="Hiragino Sans GB W3" panose="020B0300000000000000" charset="-122"/>
              </a:rPr>
              <a:t>	</a:t>
            </a: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“掏心窝”式：</a:t>
            </a:r>
            <a:r>
              <a:rPr lang="en-US" altLang="zh-CN" dirty="0">
                <a:latin typeface="Hiragino Sans GB W3" panose="020B0300000000000000" charset="-122"/>
                <a:ea typeface="Hiragino Sans GB W3" panose="020B0300000000000000" charset="-122"/>
              </a:rPr>
              <a:t>e.g.</a:t>
            </a: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《早八的前一晚我还在想你》《谁的心</a:t>
            </a:r>
            <a:r>
              <a:rPr lang="en-US" altLang="zh-CN" dirty="0">
                <a:latin typeface="Hiragino Sans GB W3" panose="020B0300000000000000" charset="-122"/>
                <a:ea typeface="Hiragino Sans GB W3" panose="020B0300000000000000" charset="-122"/>
              </a:rPr>
              <a:t>	</a:t>
            </a: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跳不藏着独家记忆？》</a:t>
            </a:r>
            <a:endParaRPr lang="zh-CN" altLang="en-US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欲语还休型：</a:t>
            </a:r>
            <a:r>
              <a:rPr lang="en-US" altLang="zh-CN" dirty="0">
                <a:latin typeface="Hiragino Sans GB W3" panose="020B0300000000000000" charset="-122"/>
                <a:ea typeface="Hiragino Sans GB W3" panose="020B0300000000000000" charset="-122"/>
              </a:rPr>
              <a:t>e.g.</a:t>
            </a: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《今夜，脑洞研究所派出了六位研究员…》</a:t>
            </a:r>
            <a:endParaRPr lang="zh-CN" altLang="en-US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Hiragino Sans GB W3" panose="020B0300000000000000" charset="-122"/>
                <a:ea typeface="Hiragino Sans GB W3" panose="020B0300000000000000" charset="-122"/>
              </a:rPr>
              <a:t>好的标题需要大开脑洞，自由发挥的空间其实很大。</a:t>
            </a:r>
            <a:endParaRPr lang="zh-CN" altLang="en-US" dirty="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783916" y="152400"/>
            <a:ext cx="2707965" cy="544656"/>
            <a:chOff x="-783916" y="152400"/>
            <a:chExt cx="2707965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635183" y="225191"/>
              <a:ext cx="690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标题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783916" y="152400"/>
            <a:ext cx="2744979" cy="544656"/>
            <a:chOff x="-783916" y="152400"/>
            <a:chExt cx="2744979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83" y="225191"/>
              <a:ext cx="1960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基本格式：正文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923880" y="823959"/>
            <a:ext cx="9096482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字号：正文</a:t>
            </a:r>
            <a:r>
              <a:rPr lang="en-US" altLang="zh-CN" sz="24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14px</a:t>
            </a:r>
            <a:r>
              <a:rPr lang="zh-CN" altLang="en-US" sz="24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；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小标题（一般）</a:t>
            </a:r>
            <a:r>
              <a:rPr lang="en-US" altLang="zh-CN" sz="24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16px</a:t>
            </a:r>
            <a:r>
              <a:rPr lang="zh-CN" altLang="en-US" sz="24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；版权</a:t>
            </a:r>
            <a:r>
              <a:rPr lang="en-US" altLang="zh-CN" sz="24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12px</a:t>
            </a:r>
            <a:r>
              <a:rPr lang="zh-CN" altLang="en-US" sz="24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浅灰</a:t>
            </a:r>
            <a:endParaRPr lang="en-US" altLang="zh-CN" sz="2400" dirty="0">
              <a:latin typeface="+mj-lt"/>
              <a:ea typeface="汉仪新蒂手札体" panose="02000500000000000000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间距：行间距</a:t>
            </a:r>
            <a:r>
              <a:rPr lang="en-US" altLang="zh-CN" sz="24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2   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页边距</a:t>
            </a:r>
            <a:r>
              <a:rPr lang="en-US" altLang="zh-CN" sz="24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15</a:t>
            </a:r>
            <a:endParaRPr lang="en-US" altLang="zh-CN" sz="2400" dirty="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字体：（自带字体）</a:t>
            </a:r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iOS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苹方简细体；</a:t>
            </a:r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Android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思源黑体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	 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（图片型字体）注意风格与推文统一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字色：</a:t>
            </a:r>
            <a:r>
              <a:rPr lang="en-US" altLang="zh-CN" sz="2800" dirty="0">
                <a:latin typeface="+mj-lt"/>
                <a:ea typeface="汉仪新蒂手札体" panose="02000500000000000000" pitchFamily="2" charset="-122"/>
                <a:sym typeface="+mn-ea"/>
              </a:rPr>
              <a:t>rgb</a:t>
            </a:r>
            <a:r>
              <a:rPr lang="zh-CN" altLang="en-US" sz="2800" dirty="0">
                <a:latin typeface="+mj-lt"/>
                <a:ea typeface="汉仪新蒂手札体" panose="02000500000000000000" pitchFamily="2" charset="-122"/>
                <a:sym typeface="+mn-ea"/>
              </a:rPr>
              <a:t>（</a:t>
            </a:r>
            <a:r>
              <a:rPr lang="en-US" altLang="zh-CN" sz="2800" dirty="0">
                <a:latin typeface="+mj-lt"/>
                <a:ea typeface="汉仪新蒂手札体" panose="02000500000000000000" pitchFamily="2" charset="-122"/>
                <a:sym typeface="+mn-ea"/>
              </a:rPr>
              <a:t>89,89,89</a:t>
            </a:r>
            <a:r>
              <a:rPr lang="zh-CN" altLang="en-US" sz="2800" dirty="0">
                <a:latin typeface="+mj-lt"/>
                <a:ea typeface="汉仪新蒂手札体" panose="02000500000000000000" pitchFamily="2" charset="-122"/>
                <a:sym typeface="+mn-ea"/>
              </a:rPr>
              <a:t>）</a:t>
            </a:r>
            <a:r>
              <a:rPr lang="en-US" altLang="zh-CN" sz="2800" dirty="0">
                <a:latin typeface="+mj-lt"/>
                <a:ea typeface="汉仪新蒂手札体" panose="02000500000000000000" pitchFamily="2" charset="-122"/>
                <a:sym typeface="+mn-ea"/>
              </a:rPr>
              <a:t>#595959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solidFill>
                  <a:srgbClr val="C00000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单击设置</a:t>
            </a:r>
            <a:r>
              <a:rPr lang="en-US" altLang="zh-CN" sz="2800" dirty="0">
                <a:solidFill>
                  <a:srgbClr val="C00000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/</a:t>
            </a:r>
            <a:r>
              <a:rPr lang="zh-CN" altLang="en-US" sz="2800" dirty="0">
                <a:solidFill>
                  <a:srgbClr val="C00000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页边空白</a:t>
            </a:r>
            <a:r>
              <a:rPr lang="en-US" altLang="zh-CN" sz="2800" dirty="0">
                <a:solidFill>
                  <a:srgbClr val="C00000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-</a:t>
            </a:r>
            <a:r>
              <a:rPr lang="zh-CN" altLang="en-US" sz="2800" dirty="0">
                <a:solidFill>
                  <a:srgbClr val="C00000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基础格式</a:t>
            </a:r>
            <a:endParaRPr lang="zh-CN" altLang="en-US" sz="2800" dirty="0">
              <a:solidFill>
                <a:srgbClr val="C00000"/>
              </a:solidFill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头尾</a:t>
            </a:r>
            <a:r>
              <a:rPr lang="en-US" altLang="zh-CN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banner</a:t>
            </a:r>
            <a:endParaRPr lang="en-US" altLang="zh-CN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版权信息（参考</a:t>
            </a:r>
            <a:r>
              <a:rPr lang="en-US" altLang="zh-CN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qsc</a:t>
            </a: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其他推文）</a:t>
            </a:r>
            <a:endParaRPr lang="zh-CN" altLang="en-US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783916" y="152400"/>
            <a:ext cx="2744979" cy="544656"/>
            <a:chOff x="-783916" y="152400"/>
            <a:chExt cx="2744979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83" y="225191"/>
              <a:ext cx="1960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基本格式：背景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41692" y="1165335"/>
            <a:ext cx="10508615" cy="4615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背景图：格子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背景色</a:t>
            </a:r>
            <a:endParaRPr lang="en-US" altLang="zh-CN" sz="2800" dirty="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  <a:hlinkClick r:id="rId1"/>
              </a:rPr>
              <a:t>推广｜十年之后，我们还是音乐人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  <a:hlinkClick r:id="rId2"/>
              </a:rPr>
              <a:t>推广｜十年光阴，未将热爱雨打风吹去</a:t>
            </a:r>
            <a:endParaRPr lang="en-US" altLang="zh-CN" sz="2800" dirty="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  <a:hlinkClick r:id="rId3"/>
              </a:rPr>
              <a:t>帮推派票｜咘贰音乐，十年怎敌二日的等待</a:t>
            </a:r>
            <a:endParaRPr lang="en-US" altLang="zh-CN" sz="2800" dirty="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b="1" dirty="0">
                <a:latin typeface="Hiragino Sans GB W6" panose="020B0300000000000000" charset="-122"/>
                <a:ea typeface="Hiragino Sans GB W6" panose="020B0300000000000000" charset="-122"/>
                <a:cs typeface="Hiragino Sans GB W3" panose="020B0300000000000000" charset="-122"/>
              </a:rPr>
              <a:t>风格感</a:t>
            </a:r>
            <a:endParaRPr lang="zh-CN" altLang="en-US" sz="2800" b="1" dirty="0">
              <a:latin typeface="Hiragino Sans GB W6" panose="020B0300000000000000" charset="-122"/>
              <a:ea typeface="Hiragino Sans GB W6" panose="020B0300000000000000" charset="-122"/>
              <a:cs typeface="Hiragino Sans GB W3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783916" y="152400"/>
            <a:ext cx="2708149" cy="544656"/>
            <a:chOff x="-783916" y="152400"/>
            <a:chExt cx="2708149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-36647" y="225191"/>
              <a:ext cx="1960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基本格式：标题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397635" y="765810"/>
            <a:ext cx="102482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</a:rPr>
              <a:t>举例： 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  <a:hlinkClick r:id="rId1" action="ppaction://hlinkfile"/>
              </a:rPr>
              <a:t>00's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hlinkClick r:id="rId1" action="ppaction://hlinkfile"/>
              </a:rPr>
              <a:t>童年放映室（求是潮公众号）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</a:rPr>
              <a:t>	</a:t>
            </a:r>
            <a:r>
              <a:rPr lang="en-US" altLang="zh-CN" sz="2000" dirty="0">
                <a:latin typeface="Hiragino Sans GB W3" panose="020B0300000000000000" charset="-122"/>
                <a:ea typeface="Hiragino Sans GB W3" panose="020B0300000000000000" charset="-122"/>
                <a:hlinkClick r:id="rId2" action="ppaction://hlinkfile"/>
              </a:rPr>
              <a:t>FLAG</a:t>
            </a:r>
            <a:r>
              <a:rPr lang="zh-CN" altLang="en-US" sz="2000" dirty="0">
                <a:latin typeface="Hiragino Sans GB W3" panose="020B0300000000000000" charset="-122"/>
                <a:ea typeface="Hiragino Sans GB W3" panose="020B0300000000000000" charset="-122"/>
                <a:hlinkClick r:id="rId2" action="ppaction://hlinkfile"/>
              </a:rPr>
              <a:t>时间胶囊计划（求是潮公众号）</a:t>
            </a:r>
            <a:endParaRPr lang="zh-CN" altLang="en-US" sz="2000" dirty="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26779" y="2061891"/>
            <a:ext cx="5337175" cy="390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小标题：突出重点；划分板块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参考形式：</a:t>
            </a:r>
            <a:endParaRPr lang="en-US" altLang="zh-CN" sz="2800" dirty="0">
              <a:latin typeface="Hiragino Sans GB W3" panose="020B0300000000000000" charset="-122"/>
              <a:ea typeface="Hiragino Sans GB W3" panose="020B03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emoji/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  <a:sym typeface="+mn-ea"/>
              </a:rPr>
              <a:t>小图标 可爱</a:t>
            </a:r>
            <a:endParaRPr lang="en-US" altLang="zh-CN" sz="2800" dirty="0">
              <a:latin typeface="Hiragino Sans GB W3" panose="020B0300000000000000" charset="-122"/>
              <a:ea typeface="Hiragino Sans GB W3" panose="020B0300000000000000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（</a:t>
            </a:r>
            <a:r>
              <a:rPr lang="en-US" altLang="zh-CN" sz="2800" dirty="0">
                <a:latin typeface="Hiragino Sans GB W3" panose="020B0300000000000000" charset="-122"/>
                <a:ea typeface="Hiragino Sans GB W3" panose="020B0300000000000000" charset="-122"/>
              </a:rPr>
              <a:t>emoji</a:t>
            </a: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真的很好用！）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一些</a:t>
            </a:r>
            <a:r>
              <a:rPr lang="en-US" altLang="zh-CN" sz="2800" dirty="0" err="1">
                <a:latin typeface="Hiragino Sans GB W3" panose="020B0300000000000000" charset="-122"/>
                <a:ea typeface="Hiragino Sans GB W3" panose="020B0300000000000000" charset="-122"/>
              </a:rPr>
              <a:t>极简的标题模板</a:t>
            </a:r>
            <a:endParaRPr lang="en-US" altLang="zh-CN" sz="2800" dirty="0"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图标</a:t>
            </a:r>
            <a:r>
              <a:rPr lang="en-US" altLang="zh-CN" sz="2800" dirty="0">
                <a:latin typeface="+mj-ea"/>
                <a:ea typeface="+mj-ea"/>
                <a:cs typeface="FZQingKeBenYueSongS-R-GB"/>
                <a:sym typeface="+mn-ea"/>
                <a:hlinkClick r:id="rId3"/>
              </a:rPr>
              <a:t>https://www.easyicon.net/</a:t>
            </a:r>
            <a:endParaRPr lang="zh-CN" altLang="en-US" sz="2800" dirty="0">
              <a:latin typeface="Hiragino Sans GB W3" panose="020B0300000000000000" charset="-122"/>
              <a:ea typeface="Hiragino Sans GB W3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21661" y="129540"/>
            <a:ext cx="2736725" cy="544656"/>
            <a:chOff x="-783916" y="152400"/>
            <a:chExt cx="2736725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-262071" y="225191"/>
              <a:ext cx="2214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基本格式：分割线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547182" y="3060383"/>
            <a:ext cx="9096482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Hiragino Sans GB W3" panose="020B0300000000000000" charset="-122"/>
                <a:ea typeface="Hiragino Sans GB W3" panose="020B0300000000000000" charset="-122"/>
              </a:rPr>
              <a:t>宜简不宜繁，拒绝秀米土味模板</a:t>
            </a:r>
            <a:endParaRPr lang="en-US" altLang="zh-CN" sz="2800" dirty="0">
              <a:latin typeface="汉仪新蒂手札体" panose="02000500000000000000" pitchFamily="2" charset="-122"/>
              <a:ea typeface="汉仪新蒂手札体" panose="02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cut/>
      </p:transition>
    </mc:Choice>
    <mc:Fallback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783916" y="152400"/>
            <a:ext cx="2744979" cy="544656"/>
            <a:chOff x="-783916" y="152400"/>
            <a:chExt cx="2744979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83" y="225191"/>
              <a:ext cx="1960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基本格式：强调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547182" y="1121497"/>
            <a:ext cx="9096482" cy="4615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加粗</a:t>
            </a:r>
            <a:endParaRPr lang="en-US" altLang="zh-CN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加大</a:t>
            </a:r>
            <a:endParaRPr lang="en-US" altLang="zh-CN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背景色</a:t>
            </a:r>
            <a:endParaRPr lang="en-US" altLang="zh-CN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字变色</a:t>
            </a:r>
            <a:endParaRPr lang="en-US" altLang="zh-CN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下划线</a:t>
            </a:r>
            <a:endParaRPr lang="en-US" altLang="zh-CN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</a:rPr>
              <a:t>倾斜</a:t>
            </a:r>
            <a:endParaRPr lang="en-US" altLang="zh-CN" sz="2800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Hiragino Sans GB W6" panose="020B0300000000000000" charset="-122"/>
                <a:ea typeface="Hiragino Sans GB W6" panose="020B0300000000000000" charset="-122"/>
              </a:rPr>
              <a:t>宜精不宜多</a:t>
            </a:r>
            <a:endParaRPr lang="en-US" altLang="zh-CN" sz="2800" b="1" dirty="0">
              <a:latin typeface="Hiragino Sans GB W6" panose="020B0300000000000000" charset="-122"/>
              <a:ea typeface="Hiragino Sans GB W6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783916" y="152400"/>
            <a:ext cx="2707965" cy="544656"/>
            <a:chOff x="-783916" y="152400"/>
            <a:chExt cx="2707965" cy="544656"/>
          </a:xfrm>
        </p:grpSpPr>
        <p:sp>
          <p:nvSpPr>
            <p:cNvPr id="6" name="圆角矩形 5"/>
            <p:cNvSpPr/>
            <p:nvPr/>
          </p:nvSpPr>
          <p:spPr>
            <a:xfrm>
              <a:off x="-783916" y="152400"/>
              <a:ext cx="2707965" cy="544656"/>
            </a:xfrm>
            <a:prstGeom prst="round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造字工房悦黑（非商用）纤细体" pitchFamily="50" charset="-122"/>
                <a:ea typeface="造字工房悦黑（非商用）纤细体" pitchFamily="5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278313" y="224556"/>
              <a:ext cx="1452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润圆-65W" panose="00020600040101010101" pitchFamily="18" charset="-122"/>
                  <a:ea typeface="汉仪润圆-65W" panose="00020600040101010101" pitchFamily="18" charset="-122"/>
                </a:rPr>
                <a:t>配色：单色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润圆-65W" panose="00020600040101010101" pitchFamily="18" charset="-122"/>
                <a:ea typeface="汉仪润圆-65W" panose="00020600040101010101" pitchFamily="18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547960" y="3059976"/>
            <a:ext cx="9096482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单色：符合文风、</a:t>
            </a:r>
            <a:r>
              <a:rPr lang="zh-CN" altLang="en-US" sz="2800" u="sng" dirty="0">
                <a:solidFill>
                  <a:schemeClr val="tx1"/>
                </a:solidFill>
                <a:latin typeface="Hiragino Sans GB W3" panose="020B0300000000000000" charset="-122"/>
                <a:ea typeface="Hiragino Sans GB W3" panose="020B0300000000000000" charset="-122"/>
                <a:cs typeface="Hiragino Sans GB W3" panose="020B0300000000000000" charset="-122"/>
              </a:rPr>
              <a:t>低饱和度（不要太亮）</a:t>
            </a:r>
            <a:endParaRPr lang="zh-CN" altLang="en-US" sz="2800" u="sng" dirty="0">
              <a:solidFill>
                <a:schemeClr val="tx1"/>
              </a:solidFill>
              <a:latin typeface="Hiragino Sans GB W3" panose="020B0300000000000000" charset="-122"/>
              <a:ea typeface="Hiragino Sans GB W3" panose="020B0300000000000000" charset="-122"/>
              <a:cs typeface="Hiragino Sans GB W3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2848</Words>
  <Application>WPS 演示</Application>
  <PresentationFormat>宽屏</PresentationFormat>
  <Paragraphs>208</Paragraphs>
  <Slides>19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46" baseType="lpstr">
      <vt:lpstr>Arial</vt:lpstr>
      <vt:lpstr>方正书宋_GBK</vt:lpstr>
      <vt:lpstr>Wingdings</vt:lpstr>
      <vt:lpstr>Calibri</vt:lpstr>
      <vt:lpstr>宋体</vt:lpstr>
      <vt:lpstr>汉仪书宋二KW</vt:lpstr>
      <vt:lpstr>Hiragino Sans GB Bold</vt:lpstr>
      <vt:lpstr>苹方-简</vt:lpstr>
      <vt:lpstr>Songti SC</vt:lpstr>
      <vt:lpstr>造字工房悦黑（非商用）纤细体</vt:lpstr>
      <vt:lpstr>Hiragino Sans GB W3</vt:lpstr>
      <vt:lpstr>Hiragino Sans GB W6</vt:lpstr>
      <vt:lpstr>汉仪润圆-65W</vt:lpstr>
      <vt:lpstr>汉仪新蒂手札体</vt:lpstr>
      <vt:lpstr>FZQingKeBenYueSongS-R-GB</vt:lpstr>
      <vt:lpstr>Apple Color Emoji</vt:lpstr>
      <vt:lpstr>微软雅黑</vt:lpstr>
      <vt:lpstr>汉仪旗黑</vt:lpstr>
      <vt:lpstr>宋体</vt:lpstr>
      <vt:lpstr>Arial Unicode MS</vt:lpstr>
      <vt:lpstr>华文宋体</vt:lpstr>
      <vt:lpstr>Thonburi</vt:lpstr>
      <vt:lpstr>等线 Light</vt:lpstr>
      <vt:lpstr>汉仪中等线KW</vt:lpstr>
      <vt:lpstr>等线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yangweiyi</cp:lastModifiedBy>
  <cp:revision>143</cp:revision>
  <dcterms:created xsi:type="dcterms:W3CDTF">2021-04-07T14:39:37Z</dcterms:created>
  <dcterms:modified xsi:type="dcterms:W3CDTF">2021-04-07T14:39:37Z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2052-3.4.2.5348</vt:lpwstr>
  </property>
</Properties>
</file>

<file path=docProps/thumbnail.jpeg>
</file>